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6" r:id="rId1"/>
  </p:sldMasterIdLst>
  <p:notesMasterIdLst>
    <p:notesMasterId r:id="rId12"/>
  </p:notesMasterIdLst>
  <p:handoutMasterIdLst>
    <p:handoutMasterId r:id="rId13"/>
  </p:handoutMasterIdLst>
  <p:sldIdLst>
    <p:sldId id="264" r:id="rId2"/>
    <p:sldId id="257" r:id="rId3"/>
    <p:sldId id="258" r:id="rId4"/>
    <p:sldId id="265" r:id="rId5"/>
    <p:sldId id="266" r:id="rId6"/>
    <p:sldId id="267" r:id="rId7"/>
    <p:sldId id="268" r:id="rId8"/>
    <p:sldId id="269" r:id="rId9"/>
    <p:sldId id="270" r:id="rId10"/>
    <p:sldId id="271" r:id="rId11"/>
  </p:sldIdLst>
  <p:sldSz cx="9144000" cy="6858000" type="screen4x3"/>
  <p:notesSz cx="6934200" cy="939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ew Employee Benefits" id="{C6302E57-A7E2-4D91-952A-B269C157DDA3}">
          <p14:sldIdLst>
            <p14:sldId id="264"/>
            <p14:sldId id="257"/>
            <p14:sldId id="258"/>
            <p14:sldId id="265"/>
          </p14:sldIdLst>
        </p14:section>
        <p14:section name="Online Sales Training" id="{EE9D81BC-FC8E-4731-AA30-1116184D1358}">
          <p14:sldIdLst>
            <p14:sldId id="266"/>
            <p14:sldId id="267"/>
            <p14:sldId id="268"/>
            <p14:sldId id="269"/>
            <p14:sldId id="270"/>
            <p14:sldId id="27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666633"/>
    <a:srgbClr val="336600"/>
    <a:srgbClr val="614020"/>
    <a:srgbClr val="523E30"/>
    <a:srgbClr val="B2B2B2"/>
    <a:srgbClr val="DDDDDD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9DCAF9ED-07DC-4A11-8D7F-57B35C25682E}" styleName="Medium Style 10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1FECB4D8-DB02-4DC6-A0A2-4F2EBAE1DC90}" styleName="Medium Style 1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8799B23B-EC83-4686-B30A-512413B5E67A}" styleName="Light Style 18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6" autoAdjust="0"/>
    <p:restoredTop sz="94624" autoAdjust="0"/>
  </p:normalViewPr>
  <p:slideViewPr>
    <p:cSldViewPr>
      <p:cViewPr>
        <p:scale>
          <a:sx n="84" d="100"/>
          <a:sy n="84" d="100"/>
        </p:scale>
        <p:origin x="-84" y="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4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99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927475" y="0"/>
            <a:ext cx="3005138" cy="469900"/>
          </a:xfrm>
          <a:prstGeom prst="rect">
            <a:avLst/>
          </a:prstGeom>
        </p:spPr>
        <p:txBody>
          <a:bodyPr vert="horz"/>
          <a:lstStyle/>
          <a:p>
            <a:fld id="{04C2A1EC-5299-4EF6-86F7-2065D9CE988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926513"/>
            <a:ext cx="3005138" cy="4699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927475" y="8926513"/>
            <a:ext cx="3005138" cy="469900"/>
          </a:xfrm>
          <a:prstGeom prst="rect">
            <a:avLst/>
          </a:prstGeom>
        </p:spPr>
        <p:txBody>
          <a:bodyPr vert="horz"/>
          <a:lstStyle/>
          <a:p>
            <a:fld id="{4A347FC8-AE3C-43BF-BAF8-9FBB5E6DEB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918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79500" y="685800"/>
            <a:ext cx="4775200" cy="35814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95800"/>
            <a:ext cx="5105400" cy="41910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3345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61963" marR="0" lvl="1" indent="0" algn="l" defTabSz="93345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23925" marR="0" lvl="2" indent="0" algn="l" defTabSz="93345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87475" marR="0" lvl="3" indent="0" algn="l" defTabSz="93345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49438" marR="0" lvl="4" indent="0" algn="l" defTabSz="93345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19AE5897-4FE7-48FE-ABB3-BA0CB4B0F458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73489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5700" y="704850"/>
            <a:ext cx="4622800" cy="352425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3324" tIns="46662" rIns="93324" bIns="46662" anchor="ctr" compatLnSpc="1"/>
          <a:lstStyle/>
          <a:p>
            <a:endParaRPr lang="en-US"/>
          </a:p>
        </p:txBody>
      </p:sp>
      <p:sp>
        <p:nvSpPr>
          <p:cNvPr id="2150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4560" y="4464050"/>
            <a:ext cx="5085080" cy="42291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3324" tIns="46662" rIns="93324" bIns="46662" anchor="t" compatLnSpc="1"/>
          <a:lstStyle/>
          <a:p>
            <a:pPr marL="233309" indent="-233309" defTabSz="933237" eaLnBrk="0" fontAlgn="base" hangingPunct="0">
              <a:spcBef>
                <a:spcPct val="30000"/>
              </a:spcBef>
              <a:spcAft>
                <a:spcPct val="0"/>
              </a:spcAft>
            </a:pPr>
            <a:endParaRPr kumimoji="1" lang="x-none" altLang="x-none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929380" y="8928100"/>
            <a:ext cx="3004820" cy="469900"/>
          </a:xfrm>
        </p:spPr>
        <p:txBody>
          <a:bodyPr vert="horz" wrap="square" lIns="93324" tIns="46662" rIns="93324" bIns="46662" anchor="b" compatLnSpc="1"/>
          <a:lstStyle>
            <a:lvl1pPr marL="0" marR="0" lvl="0" indent="0" algn="r" defTabSz="93323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fld id="{C0BA215F-571C-45BC-8468-CF7C32D29122}" type="slidenum">
              <a:rPr/>
              <a:pPr/>
              <a:t>5</a:t>
            </a:fld>
            <a:endParaRPr lang="en-US" altLang="x-non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687E2-5CC6-480F-A86D-C17364E6167C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687E2-5CC6-480F-A86D-C17364E6167C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687E2-5CC6-480F-A86D-C17364E6167C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1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687E2-5CC6-480F-A86D-C17364E6167C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30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BFFBD-6807-472E-9235-D1FB7BE031EA}" type="slidenum">
              <a:rPr lang="en-US" altLang="x-none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687E2-5CC6-480F-A86D-C17364E6167C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687E2-5CC6-480F-A86D-C17364E6167C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687E2-5CC6-480F-A86D-C17364E6167C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F2998-69DA-4718-9BC4-949FA46F8828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B1311-F330-42C0-B866-03DC18A42CC0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687E2-5CC6-480F-A86D-C17364E6167C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687E2-5CC6-480F-A86D-C17364E6167C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0C687E2-5CC6-480F-A86D-C17364E6167C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4.png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2.avi"/><Relationship Id="rId1" Type="http://schemas.openxmlformats.org/officeDocument/2006/relationships/video" Target="NULL" TargetMode="Externa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/>
              <a:t>   Outlander Spices</a:t>
            </a:r>
            <a:endParaRPr 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/>
              <a:t>New </a:t>
            </a:r>
            <a:r>
              <a:rPr lang="en-US" altLang="x-none" dirty="0" smtClean="0"/>
              <a:t>Employee Benefits</a:t>
            </a:r>
            <a:endParaRPr lang="en-US" altLang="x-none" dirty="0"/>
          </a:p>
        </p:txBody>
      </p:sp>
    </p:spTree>
  </p:cSld>
  <p:clrMapOvr>
    <a:masterClrMapping/>
  </p:clrMapOvr>
  <p:transition advTm="2112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Advantages</a:t>
            </a: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Personalized service</a:t>
            </a:r>
            <a:endParaRPr lang="en-US"/>
          </a:p>
          <a:p>
            <a:r>
              <a:rPr lang="en-US" altLang="x-none"/>
              <a:t>Complete information on the site</a:t>
            </a:r>
          </a:p>
          <a:p>
            <a:r>
              <a:rPr lang="en-US" altLang="x-none"/>
              <a:t>Product specifications</a:t>
            </a:r>
          </a:p>
          <a:p>
            <a:r>
              <a:rPr lang="en-US" altLang="x-none"/>
              <a:t>Recipe database </a:t>
            </a:r>
          </a:p>
        </p:txBody>
      </p:sp>
      <p:pic>
        <p:nvPicPr>
          <p:cNvPr id="5122" name="Picture 2" descr="C:\Users\Jim\AppData\Local\Microsoft\Windows\Temporary Internet Files\Content.IE5\LP6AKF9C\MP900384688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228" y="2816932"/>
            <a:ext cx="1689287" cy="341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0950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On the Web</a:t>
            </a:r>
            <a:endParaRPr lang="en-US" dirty="0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x-none" dirty="0" smtClean="0"/>
              <a:t>You can now manage your employee benefit account online:</a:t>
            </a:r>
            <a:endParaRPr lang="en-US" dirty="0"/>
          </a:p>
          <a:p>
            <a:pPr lvl="1"/>
            <a:r>
              <a:rPr lang="en-US" altLang="x-none" dirty="0" smtClean="0"/>
              <a:t>Review benefit summaries </a:t>
            </a:r>
            <a:endParaRPr lang="en-US" altLang="x-none" dirty="0"/>
          </a:p>
          <a:p>
            <a:pPr lvl="1"/>
            <a:r>
              <a:rPr lang="en-US" altLang="x-none" dirty="0" smtClean="0"/>
              <a:t>Manage your 401k account</a:t>
            </a:r>
          </a:p>
          <a:p>
            <a:pPr lvl="1"/>
            <a:r>
              <a:rPr lang="en-US" altLang="x-none" dirty="0" smtClean="0"/>
              <a:t>Make health benefits changes </a:t>
            </a:r>
            <a:endParaRPr lang="en-US" altLang="x-none" dirty="0"/>
          </a:p>
          <a:p>
            <a:r>
              <a:rPr lang="en-US" altLang="x-none" dirty="0" smtClean="0"/>
              <a:t>More to be available next month</a:t>
            </a:r>
            <a:r>
              <a:rPr lang="en-US" altLang="x-none" dirty="0"/>
              <a:t>			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6728" y="2917818"/>
            <a:ext cx="2527272" cy="394018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advTm="50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Improved Employee Benefits</a:t>
            </a:r>
            <a:endParaRPr lang="en-US" altLang="x-none" dirty="0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Enhanced retirement package</a:t>
            </a:r>
            <a:endParaRPr lang="en-US" altLang="x-none" dirty="0"/>
          </a:p>
          <a:p>
            <a:r>
              <a:rPr lang="en-US" altLang="x-none" dirty="0"/>
              <a:t>D</a:t>
            </a:r>
            <a:r>
              <a:rPr lang="en-US" altLang="x-none" dirty="0" smtClean="0"/>
              <a:t>ental coverage</a:t>
            </a:r>
          </a:p>
          <a:p>
            <a:r>
              <a:rPr lang="en-US" altLang="x-none" dirty="0" smtClean="0"/>
              <a:t>Health club membership</a:t>
            </a:r>
          </a:p>
          <a:p>
            <a:r>
              <a:rPr lang="en-US" altLang="x-none" dirty="0" smtClean="0"/>
              <a:t>Mental health days </a:t>
            </a:r>
            <a:endParaRPr lang="en-US" altLang="x-none" dirty="0"/>
          </a:p>
          <a:p>
            <a:pPr>
              <a:buNone/>
            </a:pPr>
            <a:endParaRPr lang="en-US" altLang="x-none" dirty="0"/>
          </a:p>
          <a:p>
            <a:endParaRPr lang="en-US" altLang="x-none" dirty="0"/>
          </a:p>
          <a:p>
            <a:endParaRPr lang="en-US" altLang="x-non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76929" y="3940182"/>
            <a:ext cx="3067092" cy="244637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2" name="Spices movie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11660" y="4617132"/>
            <a:ext cx="952500" cy="714375"/>
          </a:xfrm>
          <a:prstGeom prst="rect">
            <a:avLst/>
          </a:prstGeom>
        </p:spPr>
      </p:pic>
    </p:spTree>
  </p:cSld>
  <p:clrMapOvr>
    <a:masterClrMapping/>
  </p:clrMapOvr>
  <p:transition advTm="70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717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 smtClean="0"/>
              <a:t>Increased Commission Levels</a:t>
            </a:r>
            <a:endParaRPr lang="en-US" altLang="x-none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630727"/>
              </p:ext>
            </p:extLst>
          </p:nvPr>
        </p:nvGraphicFramePr>
        <p:xfrm>
          <a:off x="1249316" y="2852936"/>
          <a:ext cx="6353264" cy="234696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76632"/>
                <a:gridCol w="317663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x-none" sz="2800" dirty="0" smtClean="0"/>
                        <a:t>Sales Target 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x-none" sz="2800" dirty="0" smtClean="0"/>
                        <a:t>Commission Rate</a:t>
                      </a:r>
                      <a:endParaRPr lang="en-US" sz="28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x-none" sz="2400" dirty="0" smtClean="0"/>
                        <a:t>Below  5000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None</a:t>
                      </a:r>
                      <a:endParaRPr lang="en-US" sz="2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x-none" sz="2400" dirty="0" smtClean="0"/>
                        <a:t>Between 5000-15000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1%</a:t>
                      </a:r>
                      <a:endParaRPr lang="en-US" sz="2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x-none" sz="2400" dirty="0" smtClean="0"/>
                        <a:t>Between 15000-25000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1.5%</a:t>
                      </a:r>
                      <a:endParaRPr lang="en-US" sz="2400" dirty="0"/>
                    </a:p>
                  </a:txBody>
                  <a:tcPr/>
                </a:tc>
              </a:tr>
              <a:tr h="454196">
                <a:tc>
                  <a:txBody>
                    <a:bodyPr/>
                    <a:lstStyle/>
                    <a:p>
                      <a:pPr algn="ctr"/>
                      <a:r>
                        <a:rPr lang="en-US" altLang="x-none" sz="2400" dirty="0" smtClean="0"/>
                        <a:t>Above 25000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2%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Tm="72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/>
              <a:t>Online Sales Training</a:t>
            </a: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/>
              <a:t>Presented by: Elise Sechan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2004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Marketing </a:t>
            </a: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Ordering</a:t>
            </a:r>
            <a:endParaRPr lang="en-US" dirty="0"/>
          </a:p>
          <a:p>
            <a:pPr lvl="1"/>
            <a:r>
              <a:rPr lang="en-US" altLang="x-none" dirty="0"/>
              <a:t>Online order forms</a:t>
            </a:r>
          </a:p>
          <a:p>
            <a:pPr lvl="1"/>
            <a:r>
              <a:rPr lang="en-US" altLang="x-none" dirty="0"/>
              <a:t>E-mail</a:t>
            </a:r>
          </a:p>
          <a:p>
            <a:r>
              <a:rPr lang="en-US" altLang="x-none" dirty="0"/>
              <a:t>Advertising</a:t>
            </a:r>
          </a:p>
          <a:p>
            <a:pPr lvl="1"/>
            <a:r>
              <a:rPr lang="en-US" altLang="x-none" dirty="0"/>
              <a:t>Television</a:t>
            </a:r>
          </a:p>
          <a:p>
            <a:pPr lvl="1"/>
            <a:r>
              <a:rPr lang="en-US" altLang="x-none" dirty="0"/>
              <a:t>Newspaper</a:t>
            </a:r>
          </a:p>
          <a:p>
            <a:pPr lvl="1"/>
            <a:r>
              <a:rPr lang="en-US" altLang="x-none" dirty="0"/>
              <a:t>Banners at existing outlets</a:t>
            </a:r>
          </a:p>
          <a:p>
            <a:pPr lvl="1"/>
            <a:r>
              <a:rPr lang="en-US" altLang="x-none" dirty="0"/>
              <a:t>Web</a:t>
            </a:r>
          </a:p>
        </p:txBody>
      </p:sp>
      <p:pic>
        <p:nvPicPr>
          <p:cNvPr id="2" name="Picture 2" descr="C:\Users\Jim\AppData\Local\Microsoft\Windows\Temporary Internet Files\Content.IE5\LP6AKF9C\MC90043524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706" y="3032956"/>
            <a:ext cx="41910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6542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1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Payment </a:t>
            </a:r>
            <a:endParaRPr lang="en-US" dirty="0"/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Credit cards</a:t>
            </a:r>
            <a:endParaRPr lang="en-US"/>
          </a:p>
          <a:p>
            <a:r>
              <a:rPr lang="en-US" altLang="x-none"/>
              <a:t>Cash on delivery</a:t>
            </a:r>
          </a:p>
        </p:txBody>
      </p:sp>
      <p:pic>
        <p:nvPicPr>
          <p:cNvPr id="2050" name="Picture 2" descr="C:\Users\Jim\AppData\Local\Microsoft\Windows\Temporary Internet Files\Content.IE5\HFCCULG3\MC900441319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73016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82349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sz="4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Delivery</a:t>
            </a:r>
            <a:r>
              <a:rPr lang="en-US" altLang="x-none" dirty="0"/>
              <a:t> Features</a:t>
            </a: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Courier service</a:t>
            </a:r>
            <a:endParaRPr lang="en-US"/>
          </a:p>
          <a:p>
            <a:r>
              <a:rPr lang="en-US" altLang="x-none"/>
              <a:t>Central warehouse </a:t>
            </a:r>
          </a:p>
          <a:p>
            <a:r>
              <a:rPr lang="en-US" altLang="x-none"/>
              <a:t>Customer &amp; payment verification</a:t>
            </a:r>
          </a:p>
        </p:txBody>
      </p:sp>
      <p:pic>
        <p:nvPicPr>
          <p:cNvPr id="3" name="Empty bottles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3.0031"/>
                  <p14:fade in="1000" out="1000"/>
                </p14:media>
              </p:ext>
            </p:extLst>
          </p:nvPr>
        </p:nvPicPr>
        <p:blipFill>
          <a:blip r:embed="rId4">
            <a:duotone>
              <a:prstClr val="black"/>
              <a:schemeClr val="tx2">
                <a:lumMod val="5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328084" y="4005064"/>
            <a:ext cx="3429000" cy="2286000"/>
          </a:xfrm>
          <a:prstGeom prst="rect">
            <a:avLst/>
          </a:prstGeom>
          <a:solidFill>
            <a:srgbClr val="000000"/>
          </a:solidFill>
          <a:ln w="177800" cap="flat">
            <a:solidFill>
              <a:schemeClr val="bg1">
                <a:lumMod val="65000"/>
              </a:schemeClr>
            </a:solidFill>
            <a:miter lim="800000"/>
          </a:ln>
          <a:effectLst>
            <a:outerShdw blurRad="190500" dist="215900" dir="3000000" algn="tr" rotWithShape="0">
              <a:srgbClr val="000000">
                <a:alpha val="20000"/>
              </a:srgbClr>
            </a:outerShdw>
          </a:effectLst>
          <a:scene3d>
            <a:camera prst="perspectiveContrastingLeftFacing" fov="3300000">
              <a:rot lat="0" lon="1200000" rev="0"/>
            </a:camera>
            <a:lightRig rig="balanced" dir="t">
              <a:rot lat="0" lon="0" rev="4200000"/>
            </a:lightRig>
          </a:scene3d>
          <a:sp3d extrusionH="635000" prstMaterial="metal">
            <a:bevelT w="190500" h="12700" prst="slope"/>
            <a:extrusionClr>
              <a:srgbClr val="010000"/>
            </a:extrusionClr>
            <a:contourClr>
              <a:srgbClr val="000000"/>
            </a:contourClr>
          </a:sp3d>
        </p:spPr>
      </p:pic>
    </p:spTree>
    <p:extLst>
      <p:ext uri="{BB962C8B-B14F-4D97-AF65-F5344CB8AC3E}">
        <p14:creationId xmlns:p14="http://schemas.microsoft.com/office/powerpoint/2010/main" val="1564918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Customer </a:t>
            </a:r>
            <a:r>
              <a:rPr lang="en-US" altLang="x-none" dirty="0" smtClean="0"/>
              <a:t>Service</a:t>
            </a:r>
            <a:endParaRPr lang="en-US" altLang="x-none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Information on new products</a:t>
            </a:r>
            <a:endParaRPr lang="en-US"/>
          </a:p>
          <a:p>
            <a:r>
              <a:rPr lang="en-US" altLang="x-none"/>
              <a:t>Frequently asked questions</a:t>
            </a:r>
          </a:p>
          <a:p>
            <a:r>
              <a:rPr lang="en-US" altLang="x-none"/>
              <a:t>Recipes</a:t>
            </a:r>
          </a:p>
          <a:p>
            <a:r>
              <a:rPr lang="en-US" altLang="x-none"/>
              <a:t>Customer feedback</a:t>
            </a:r>
          </a:p>
          <a:p>
            <a:endParaRPr lang="en-US" altLang="x-none"/>
          </a:p>
        </p:txBody>
      </p:sp>
      <p:pic>
        <p:nvPicPr>
          <p:cNvPr id="4098" name="Picture 2" descr="C:\Users\Jim\AppData\Local\Microsoft\Windows\Temporary Internet Files\Content.IE5\N3P7IUR3\MP900289522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044" y="3825044"/>
            <a:ext cx="36576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0316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175</TotalTime>
  <Words>135</Words>
  <Application>Microsoft Office PowerPoint</Application>
  <PresentationFormat>On-screen Show (4:3)</PresentationFormat>
  <Paragraphs>54</Paragraphs>
  <Slides>10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Waveform</vt:lpstr>
      <vt:lpstr>   Outlander Spices</vt:lpstr>
      <vt:lpstr>On the Web</vt:lpstr>
      <vt:lpstr>Improved Employee Benefits</vt:lpstr>
      <vt:lpstr>Increased Commission Levels</vt:lpstr>
      <vt:lpstr>Online Sales Training</vt:lpstr>
      <vt:lpstr>Marketing </vt:lpstr>
      <vt:lpstr>Payment </vt:lpstr>
      <vt:lpstr>Delivery Features</vt:lpstr>
      <vt:lpstr>Customer Service</vt:lpstr>
      <vt:lpstr>Advantages</vt:lpstr>
    </vt:vector>
  </TitlesOfParts>
  <Company>niit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Outlander Spices</dc:title>
  <dc:creator>Admin</dc:creator>
  <cp:lastModifiedBy>Admin</cp:lastModifiedBy>
  <cp:revision>21</cp:revision>
  <cp:lastPrinted>1601-01-01T00:00:00Z</cp:lastPrinted>
  <dcterms:created xsi:type="dcterms:W3CDTF">2000-01-29T11:09:36Z</dcterms:created>
  <dcterms:modified xsi:type="dcterms:W3CDTF">2010-05-07T17:17:02Z</dcterms:modified>
</cp:coreProperties>
</file>